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85" r:id="rId4"/>
    <p:sldId id="259" r:id="rId5"/>
    <p:sldId id="260" r:id="rId6"/>
    <p:sldId id="264" r:id="rId7"/>
    <p:sldId id="286" r:id="rId8"/>
    <p:sldId id="287" r:id="rId9"/>
    <p:sldId id="288" r:id="rId10"/>
    <p:sldId id="275" r:id="rId11"/>
    <p:sldId id="289" r:id="rId12"/>
    <p:sldId id="299" r:id="rId13"/>
    <p:sldId id="290" r:id="rId14"/>
    <p:sldId id="277" r:id="rId15"/>
    <p:sldId id="291" r:id="rId16"/>
    <p:sldId id="294" r:id="rId17"/>
    <p:sldId id="295" r:id="rId18"/>
    <p:sldId id="292" r:id="rId19"/>
    <p:sldId id="293" r:id="rId20"/>
    <p:sldId id="296" r:id="rId21"/>
    <p:sldId id="297" r:id="rId22"/>
    <p:sldId id="298" r:id="rId23"/>
    <p:sldId id="26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03" autoAdjust="0"/>
    <p:restoredTop sz="94638" autoAdjust="0"/>
  </p:normalViewPr>
  <p:slideViewPr>
    <p:cSldViewPr>
      <p:cViewPr>
        <p:scale>
          <a:sx n="60" d="100"/>
          <a:sy n="60" d="100"/>
        </p:scale>
        <p:origin x="-142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7B7BC-D7D4-4C5C-B546-6207EA79B3A4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411F2-4BD6-426F-9C0B-C8935F7627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410932">
            <a:off x="4013528" y="376004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Макарова Ольга Алексеевна</a:t>
            </a:r>
          </a:p>
          <a:p>
            <a:pPr algn="r"/>
            <a:r>
              <a:rPr lang="ru-RU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МБДОУ №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  <a:p>
            <a:pPr algn="r"/>
            <a:r>
              <a:rPr lang="ru-RU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г.Салават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7301">
            <a:off x="639981" y="3389359"/>
            <a:ext cx="3980270" cy="298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21422388">
            <a:off x="2659846" y="1441942"/>
            <a:ext cx="6741244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«Развитие творческих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способностей детей дошкольного</a:t>
            </a:r>
            <a:r>
              <a:rPr lang="ru-RU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возраста </a:t>
            </a:r>
            <a:b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>
                <a:solidFill>
                  <a:srgbClr val="0000FF"/>
                </a:solidFill>
                <a:latin typeface="Times New Roman"/>
                <a:ea typeface="Calibri"/>
              </a:rPr>
              <a:t>изобразительной деятельности</a:t>
            </a:r>
            <a:r>
              <a:rPr lang="ru-RU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365126"/>
            <a:ext cx="4951462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из круп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484784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мелкая моторика рук, фантазию, конструктивное мышление, воображение,</a:t>
            </a: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аккуратность, внимание. 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1189">
            <a:off x="755576" y="2132856"/>
            <a:ext cx="447882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085">
            <a:off x="5157235" y="546945"/>
            <a:ext cx="3025494" cy="323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133">
            <a:off x="454374" y="1688618"/>
            <a:ext cx="3902172" cy="218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7" y="3346197"/>
            <a:ext cx="2870523" cy="266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23529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44353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83671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300" b="1" i="1" dirty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Геометрическая аппликация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276271"/>
            <a:ext cx="24309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логического мышления, творческое воображение, восприятие, внимание, аккуратность, мелкую моторику рук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4952384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0662">
            <a:off x="3685861" y="287268"/>
            <a:ext cx="3027791" cy="220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756">
            <a:off x="635129" y="1665244"/>
            <a:ext cx="3365741" cy="2322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0" y="3952563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628">
            <a:off x="6317320" y="376226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130">
            <a:off x="4218694" y="3072165"/>
            <a:ext cx="3429960" cy="219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58103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48680"/>
            <a:ext cx="4968552" cy="14127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Тычок жесткой </a:t>
            </a:r>
            <a:r>
              <a:rPr lang="ru-RU" sz="3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полусухой </a:t>
            </a:r>
            <a:r>
              <a:rPr lang="ru-RU" sz="3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кистью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1487" y="1196752"/>
            <a:ext cx="4820593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формирует эмоционально-положительное отношение к самому процессу рисования (ребенок успокаивается от ритма рисования, у него возникает чувство удовлетворения от своей работы);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более эффективному развитию воображения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познавательных способностей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рисунки, созданные способом тычка, эстетичны и понятны как самому ребенку, так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окружающим.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3194050"/>
            <a:ext cx="3481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93185"/>
            <a:ext cx="2447925" cy="4271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32">
            <a:off x="5099263" y="460027"/>
            <a:ext cx="3627727" cy="272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722">
            <a:off x="603605" y="2895814"/>
            <a:ext cx="2358015" cy="294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88058"/>
            <a:ext cx="2772844" cy="369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370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620688"/>
            <a:ext cx="3844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Объемная аппликация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16311"/>
            <a:ext cx="2219325" cy="175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05" y="1340768"/>
            <a:ext cx="2024782" cy="1519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27" y="3901986"/>
            <a:ext cx="1905000" cy="119062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8463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9600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61" y="476672"/>
            <a:ext cx="4569228" cy="2737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4559">
            <a:off x="635379" y="1873709"/>
            <a:ext cx="2125346" cy="283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04" y="1513788"/>
            <a:ext cx="2792413" cy="2401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92" y="4149080"/>
            <a:ext cx="2884397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16788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4058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4735438" cy="1047650"/>
          </a:xfrm>
        </p:spPr>
        <p:txBody>
          <a:bodyPr/>
          <a:lstStyle/>
          <a:p>
            <a:r>
              <a:rPr lang="ru-RU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3"/>
            <a:ext cx="4752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обучение умению ориентироваться на листе бумаги;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моторики;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ознакомление с окружающим миром;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эмоций и фантазии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пространственного мышления и творческих способностей;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воспитание у детей художественного вкуса;</a:t>
            </a:r>
          </a:p>
          <a:p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развитие моторики пальцев рук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23" y="1582468"/>
            <a:ext cx="2981369" cy="3975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8421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2476">
            <a:off x="6093467" y="386583"/>
            <a:ext cx="2654712" cy="353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800">
            <a:off x="718400" y="3055992"/>
            <a:ext cx="2547622" cy="339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170">
            <a:off x="3702539" y="203369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398">
            <a:off x="3174638" y="3818263"/>
            <a:ext cx="3214688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166">
            <a:off x="467544" y="1171058"/>
            <a:ext cx="33119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490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26930">
            <a:off x="349074" y="341003"/>
            <a:ext cx="8640960" cy="63367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00FF"/>
                </a:solidFill>
                <a:latin typeface="PMingLiU" pitchFamily="18" charset="-120"/>
                <a:ea typeface="PMingLiU" pitchFamily="18" charset="-120"/>
              </a:rPr>
              <a:t>      </a:t>
            </a: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«Истоки способностей </a:t>
            </a:r>
            <a:b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и дарования детей - на кончиках их пальцев. От пальцев, образно говоря, идут тончайшие нити - ручейки, которые питают источник творческой мысли. Другими словами, чем больше мастерства в детской руке, тем умнее ребенок" - утверждал В. А. Сухомлинский.</a:t>
            </a:r>
            <a:r>
              <a:rPr lang="ru-RU" sz="4800" i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/>
            </a:r>
            <a:br>
              <a:rPr lang="ru-RU" sz="4800" i="1" dirty="0" smtClean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3928" y="415360"/>
            <a:ext cx="414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по теме,  по прочитанному и услышанному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763">
            <a:off x="682799" y="3805625"/>
            <a:ext cx="3439237" cy="2578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314">
            <a:off x="325170" y="1867163"/>
            <a:ext cx="4154494" cy="196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768642"/>
            <a:ext cx="2981895" cy="223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60849"/>
            <a:ext cx="3488759" cy="26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46" y="4293096"/>
            <a:ext cx="2710632" cy="2031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9579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0717">
            <a:off x="690195" y="1141795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349">
            <a:off x="1032032" y="3869277"/>
            <a:ext cx="3088889" cy="2316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94535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80" y="474046"/>
            <a:ext cx="3741188" cy="293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5950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847">
            <a:off x="472480" y="2109757"/>
            <a:ext cx="2597011" cy="3462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401" y="1772816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601"/>
            <a:ext cx="3621087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2557" y="725366"/>
            <a:ext cx="3815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Ракраски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желанию 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свободное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врремя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7437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328592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Применение нетрадиционных техник изобразительной деятельности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28801"/>
            <a:ext cx="8462744" cy="4286281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стимулирует положительную мотивацию у ребенка, вызывает радостное настроение, снимает страх перед процессом рисования;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дает возможность экспериментировать;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тактильную чувствительность,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цветоразличие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способствует развитию зрительно-моторной координации;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утомляет дошкольников, повышает работоспособность;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нестандартность мышления,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раскрепощенность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индивидуальность.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1414446">
            <a:off x="251519" y="1772816"/>
            <a:ext cx="90227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за</a:t>
            </a:r>
          </a:p>
          <a:p>
            <a:pPr algn="ctr"/>
            <a:r>
              <a:rPr lang="ru-RU" sz="5400" b="1" cap="all" dirty="0" smtClean="0">
                <a:ln w="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</a:rPr>
              <a:t> внимание!</a:t>
            </a:r>
            <a:endParaRPr lang="ru-RU" sz="5400" b="1" cap="all" dirty="0">
              <a:ln w="0">
                <a:solidFill>
                  <a:srgbClr val="0000FF"/>
                </a:solidFill>
              </a:ln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434092">
            <a:off x="2210781" y="660351"/>
            <a:ext cx="67588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П. </a:t>
            </a:r>
            <a:r>
              <a:rPr lang="ru-RU" sz="28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Сакулина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говорила, что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нужен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возможен поиск таких путей взаимодействия, которые с одной стороны сохраняют преимущества детского творчества, а с другой помогут ребенку овладеть средствами самовыражения. Т. е. надо использовать на занятии разные техники рисования : традиционную (карандаши, краски) и нетрадиционную (мыльной пеной,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свечой, восковыми </a:t>
            </a:r>
            <a:r>
              <a:rPr lang="ru-RU" sz="28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мелками,пластилином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т. д,).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4" y="3284984"/>
            <a:ext cx="1623866" cy="316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0987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04984" cy="6034682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b="1" u="sng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работы развивается</a:t>
            </a: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Мелкая моторика пальцев рук, что оказывает положительное влияние на речевые зоны коры головного мозга;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Сенсорное восприятие, глазомер;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Логическое воображение;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Волевые качества (усидчивость, терпение, умение доводить работу до конца и т. п.) 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Художественные способности и эстетический вкус.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Способствует формированию добрых чувств к близким, и дают возможность выразить эти чувства, ведь оригами позволяет сделать подарок своими руками;</a:t>
            </a:r>
            <a:b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Влияет в формирование самостоятельности, уверенности в себе, самооценки.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n>
                <a:solidFill>
                  <a:srgbClr val="0070C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41210">
            <a:off x="622324" y="312317"/>
            <a:ext cx="8501122" cy="108670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Виды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нетрадиционных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 в ДОУ</a:t>
            </a:r>
          </a:p>
        </p:txBody>
      </p:sp>
      <p:sp>
        <p:nvSpPr>
          <p:cNvPr id="3" name="Овал 2"/>
          <p:cNvSpPr/>
          <p:nvPr/>
        </p:nvSpPr>
        <p:spPr>
          <a:xfrm>
            <a:off x="3275856" y="3284984"/>
            <a:ext cx="2232248" cy="1224136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 изображения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2730039"/>
            <a:ext cx="1872208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крупами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318618" y="2314638"/>
            <a:ext cx="2304256" cy="98508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пальчиками и ладошками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71167" y="3148229"/>
            <a:ext cx="2232248" cy="90010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печатками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087192" y="4092283"/>
            <a:ext cx="2016223" cy="901909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Оттиск поролоном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25906" y="5373216"/>
            <a:ext cx="2305315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Тычок жесткой полусухой кистью</a:t>
            </a:r>
          </a:p>
        </p:txBody>
      </p:sp>
      <p:sp>
        <p:nvSpPr>
          <p:cNvPr id="9" name="Овал 8"/>
          <p:cNvSpPr/>
          <p:nvPr/>
        </p:nvSpPr>
        <p:spPr>
          <a:xfrm>
            <a:off x="790520" y="3785831"/>
            <a:ext cx="1728192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Свеча и акварель 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906644" y="5242326"/>
            <a:ext cx="1728192" cy="100651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Восковые мелки и акварель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311860" y="1556792"/>
            <a:ext cx="1944216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Объемная аппликация и др. виды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475656" y="1810582"/>
            <a:ext cx="1872208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Печать по трафарету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344651" y="1268760"/>
            <a:ext cx="3240360" cy="1008112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пластилинография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95536" y="4812088"/>
            <a:ext cx="1728192" cy="86047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Граттаж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3" idx="6"/>
            <a:endCxn id="6" idx="2"/>
          </p:cNvCxnSpPr>
          <p:nvPr/>
        </p:nvCxnSpPr>
        <p:spPr>
          <a:xfrm flipV="1">
            <a:off x="5508104" y="3598279"/>
            <a:ext cx="1363063" cy="298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7"/>
          </p:cNvCxnSpPr>
          <p:nvPr/>
        </p:nvCxnSpPr>
        <p:spPr>
          <a:xfrm flipV="1">
            <a:off x="5181199" y="3140968"/>
            <a:ext cx="326905" cy="32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623960" y="2219598"/>
            <a:ext cx="1028160" cy="1065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11" idx="4"/>
          </p:cNvCxnSpPr>
          <p:nvPr/>
        </p:nvCxnSpPr>
        <p:spPr>
          <a:xfrm flipH="1" flipV="1">
            <a:off x="4283968" y="2564904"/>
            <a:ext cx="1080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059832" y="2780928"/>
            <a:ext cx="792088" cy="521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555778" y="3284984"/>
            <a:ext cx="792086" cy="293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  <a:endCxn id="9" idx="7"/>
          </p:cNvCxnSpPr>
          <p:nvPr/>
        </p:nvCxnSpPr>
        <p:spPr>
          <a:xfrm flipH="1">
            <a:off x="2265624" y="3897052"/>
            <a:ext cx="1010232" cy="36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3" idx="3"/>
            <a:endCxn id="14" idx="7"/>
          </p:cNvCxnSpPr>
          <p:nvPr/>
        </p:nvCxnSpPr>
        <p:spPr>
          <a:xfrm flipH="1">
            <a:off x="1870640" y="4329849"/>
            <a:ext cx="1732121" cy="608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3347864" y="4527679"/>
            <a:ext cx="68694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463988" y="4527497"/>
            <a:ext cx="319944" cy="557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436096" y="4224706"/>
            <a:ext cx="1624775" cy="212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37433"/>
            <a:ext cx="1884363" cy="93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 стрелкой 30"/>
          <p:cNvCxnSpPr/>
          <p:nvPr/>
        </p:nvCxnSpPr>
        <p:spPr>
          <a:xfrm>
            <a:off x="5181199" y="4437112"/>
            <a:ext cx="470921" cy="356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21441419">
            <a:off x="683568" y="2060848"/>
            <a:ext cx="3528392" cy="39604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Флористика – увлекательно,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интересно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Развивает творчество, 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мышление, наблюдательность, трудолюбие.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8604"/>
            <a:ext cx="6604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Аппликация из засушенных растений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508">
            <a:off x="3995936" y="1916832"/>
            <a:ext cx="4398938" cy="293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92696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863">
            <a:off x="777929" y="1805865"/>
            <a:ext cx="3541018" cy="215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332">
            <a:off x="1939592" y="3925177"/>
            <a:ext cx="2844131" cy="213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582">
            <a:off x="4834093" y="3015654"/>
            <a:ext cx="3125399" cy="222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15971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992">
            <a:off x="2761924" y="3354195"/>
            <a:ext cx="2992622" cy="299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71486" y="483639"/>
            <a:ext cx="52485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и ладошками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83" y="1412776"/>
            <a:ext cx="319205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669">
            <a:off x="812407" y="1511327"/>
            <a:ext cx="3480069" cy="261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5337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29">
            <a:off x="5496336" y="1949667"/>
            <a:ext cx="2942601" cy="2204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879">
            <a:off x="3072307" y="591868"/>
            <a:ext cx="3407013" cy="2551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905">
            <a:off x="618075" y="2207965"/>
            <a:ext cx="3007889" cy="225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763">
            <a:off x="2990358" y="3574702"/>
            <a:ext cx="3248738" cy="213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934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4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000047</Template>
  <TotalTime>1701</TotalTime>
  <Words>309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000047</vt:lpstr>
      <vt:lpstr>«Развитие творческих  способностей детей дошкольного  возраста  в изобразительной деятельности».</vt:lpstr>
      <vt:lpstr>              «Истоки способностей  и дарования детей - на кончиках их пальцев. От пальцев, образно говоря, идут тончайшие нити - ручейки, которые питают источник творческой мысли. Другими словами, чем больше мастерства в детской руке, тем умнее ребенок" - утверждал В. А. Сухомлинский.         </vt:lpstr>
      <vt:lpstr>Презентация PowerPoint</vt:lpstr>
      <vt:lpstr>В процессе работы развивается:  • Мелкая моторика пальцев рук, что оказывает положительное влияние на речевые зоны коры головного мозга; • Сенсорное восприятие, глазомер; • Логическое воображение; • Волевые качества (усидчивость, терпение, умение доводить работу до конца и т. п.) ; • Художественные способности и эстетический вкус. • Способствует формированию добрых чувств к близким, и дают возможность выразить эти чувства, ведь оригами позволяет сделать подарок своими руками; • Влияет в формирование самостоятельности, уверенности в себе, самооценки. </vt:lpstr>
      <vt:lpstr>        Виды                   нетрадиционных техник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Аппликация из круп</vt:lpstr>
      <vt:lpstr>Презентация PowerPoint</vt:lpstr>
      <vt:lpstr>Презентация PowerPoint</vt:lpstr>
      <vt:lpstr>Презентация PowerPoint</vt:lpstr>
      <vt:lpstr>Тычок жесткой  полусухой кистью  </vt:lpstr>
      <vt:lpstr>Презентация PowerPoint</vt:lpstr>
      <vt:lpstr>Презентация PowerPoint</vt:lpstr>
      <vt:lpstr>Презентация PowerPoint</vt:lpstr>
      <vt:lpstr>Пластилинография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нетрадиционных техник изобразительной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изодеятельности как средство художественно-эстетического воспитания дошкольников</dc:title>
  <dc:creator>user</dc:creator>
  <cp:lastModifiedBy>Sergey</cp:lastModifiedBy>
  <cp:revision>127</cp:revision>
  <dcterms:created xsi:type="dcterms:W3CDTF">2014-10-18T13:03:31Z</dcterms:created>
  <dcterms:modified xsi:type="dcterms:W3CDTF">2022-03-28T21:24:56Z</dcterms:modified>
</cp:coreProperties>
</file>